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669"/>
    <a:srgbClr val="EDFB6B"/>
    <a:srgbClr val="F6EC70"/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9DBBF-4A6F-4178-A30D-2E354CD26621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B2054-926F-4DE8-9EC9-053F288E3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638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B2054-926F-4DE8-9EC9-053F288E3FF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597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FB0DF-00BE-4716-AA60-B045B68064DE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63105-B86A-4C00-949F-AD6A8AA57D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816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FB0DF-00BE-4716-AA60-B045B68064DE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63105-B86A-4C00-949F-AD6A8AA57D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331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FB0DF-00BE-4716-AA60-B045B68064DE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63105-B86A-4C00-949F-AD6A8AA57D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545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FB0DF-00BE-4716-AA60-B045B68064DE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63105-B86A-4C00-949F-AD6A8AA57D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17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FB0DF-00BE-4716-AA60-B045B68064DE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63105-B86A-4C00-949F-AD6A8AA57D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041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FB0DF-00BE-4716-AA60-B045B68064DE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63105-B86A-4C00-949F-AD6A8AA57D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626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FB0DF-00BE-4716-AA60-B045B68064DE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63105-B86A-4C00-949F-AD6A8AA57D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953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FB0DF-00BE-4716-AA60-B045B68064DE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63105-B86A-4C00-949F-AD6A8AA57D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551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FB0DF-00BE-4716-AA60-B045B68064DE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63105-B86A-4C00-949F-AD6A8AA57D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686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FB0DF-00BE-4716-AA60-B045B68064DE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63105-B86A-4C00-949F-AD6A8AA57D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382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FB0DF-00BE-4716-AA60-B045B68064DE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63105-B86A-4C00-949F-AD6A8AA57D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20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FB0DF-00BE-4716-AA60-B045B68064DE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63105-B86A-4C00-949F-AD6A8AA57D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редставлена эмблема  «80 лет образования Ростовской области»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4614"/>
            <a:ext cx="7339232" cy="428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099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7504" y="2708920"/>
            <a:ext cx="8784976" cy="3744416"/>
          </a:xfrm>
          <a:prstGeom prst="roundRect">
            <a:avLst/>
          </a:prstGeom>
          <a:gradFill flip="none" rotWithShape="1">
            <a:gsLst>
              <a:gs pos="14000">
                <a:schemeClr val="accent5">
                  <a:lumMod val="75000"/>
                </a:schemeClr>
              </a:gs>
              <a:gs pos="44000">
                <a:schemeClr val="accent1">
                  <a:tint val="44500"/>
                  <a:satMod val="160000"/>
                </a:schemeClr>
              </a:gs>
              <a:gs pos="53000">
                <a:srgbClr val="C8D5E0"/>
              </a:gs>
              <a:gs pos="64000">
                <a:srgbClr val="E0E4AB"/>
              </a:gs>
              <a:gs pos="82000">
                <a:srgbClr val="FDF669"/>
              </a:gs>
            </a:gsLst>
            <a:lin ang="2700000" scaled="1"/>
            <a:tileRect/>
          </a:gra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_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29972"/>
            <a:ext cx="6192688" cy="41333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971600" y="4797152"/>
            <a:ext cx="7344816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А. П. Москвин, Д. Н.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Бериашвили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И. М. Симановский, Н. М.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Павлюк</a:t>
            </a:r>
            <a:endParaRPr lang="ru-RU" sz="2800" dirty="0"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993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07504" y="332656"/>
            <a:ext cx="8928992" cy="6192688"/>
          </a:xfrm>
          <a:prstGeom prst="roundRect">
            <a:avLst/>
          </a:prstGeom>
          <a:gradFill flip="none" rotWithShape="1">
            <a:gsLst>
              <a:gs pos="14000">
                <a:schemeClr val="accent5">
                  <a:lumMod val="75000"/>
                </a:schemeClr>
              </a:gs>
              <a:gs pos="44000">
                <a:schemeClr val="accent1">
                  <a:tint val="44500"/>
                  <a:satMod val="160000"/>
                </a:schemeClr>
              </a:gs>
              <a:gs pos="53000">
                <a:srgbClr val="C8D5E0"/>
              </a:gs>
              <a:gs pos="64000">
                <a:srgbClr val="E0E4AB"/>
              </a:gs>
              <a:gs pos="82000">
                <a:srgbClr val="FDF669"/>
              </a:gs>
            </a:gsLst>
            <a:lin ang="2700000" scaled="1"/>
            <a:tileRect/>
          </a:gra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567384"/>
            <a:ext cx="7920880" cy="5624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Именно благодаря ПГ 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А.И.Нестеренко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немцы потеряли  большое количество солдат, техники  и более трех суток в наступлении. А это – десятки тысяч успевших отойти наших солдат. Нестеренко за бои в степях юга был награжден орденом Отечественной войны .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 За боевые действия в Песчанокопском и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Развиленском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 районах, Гвардейцы- минометчики указанных формирований были награждены орденами: Ленина - 6, Боевого Красного Знамени - 28, Красной Звезды - 53. Медалями «За отвагу» - 46, «За боевые заслуги» - 49.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57160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25740" y="2852936"/>
            <a:ext cx="8928992" cy="3888432"/>
          </a:xfrm>
          <a:prstGeom prst="roundRect">
            <a:avLst/>
          </a:prstGeom>
          <a:gradFill flip="none" rotWithShape="1">
            <a:gsLst>
              <a:gs pos="14000">
                <a:schemeClr val="accent5">
                  <a:lumMod val="75000"/>
                </a:schemeClr>
              </a:gs>
              <a:gs pos="44000">
                <a:schemeClr val="accent1">
                  <a:tint val="44500"/>
                  <a:satMod val="160000"/>
                </a:schemeClr>
              </a:gs>
              <a:gs pos="53000">
                <a:srgbClr val="C8D5E0"/>
              </a:gs>
              <a:gs pos="64000">
                <a:srgbClr val="E0E4AB"/>
              </a:gs>
              <a:gs pos="82000">
                <a:srgbClr val="FDF669"/>
              </a:gs>
            </a:gsLst>
            <a:lin ang="2700000" scaled="1"/>
            <a:tileRect/>
          </a:gra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http://peschanrn.donland.ru/Data/Sites/30/media/foto/novosti/2015/0515/080515_Katjuscha_0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24" y="214669"/>
            <a:ext cx="5302484" cy="3874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798984" y="4221088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 мая 2015 года  в Песчанокопском районе состоялось торжественное открытие памятника пусковой установке «Катюша». Все это делается для увековечивания подвига нашего народа. Это дань памяти и уважения воинам, которые обороняли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Развиленский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Песчанокопский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район в июне-июле 1942 года, воинам, которые ценой своего здоровья и своей жизни принесли  Победу. 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444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25740" y="2852936"/>
            <a:ext cx="8928992" cy="3888432"/>
          </a:xfrm>
          <a:prstGeom prst="roundRect">
            <a:avLst/>
          </a:prstGeom>
          <a:gradFill flip="none" rotWithShape="1">
            <a:gsLst>
              <a:gs pos="14000">
                <a:schemeClr val="accent5">
                  <a:lumMod val="75000"/>
                </a:schemeClr>
              </a:gs>
              <a:gs pos="44000">
                <a:schemeClr val="accent1">
                  <a:tint val="44500"/>
                  <a:satMod val="160000"/>
                </a:schemeClr>
              </a:gs>
              <a:gs pos="53000">
                <a:srgbClr val="C8D5E0"/>
              </a:gs>
              <a:gs pos="64000">
                <a:srgbClr val="E0E4AB"/>
              </a:gs>
              <a:gs pos="82000">
                <a:srgbClr val="FDF669"/>
              </a:gs>
            </a:gsLst>
            <a:lin ang="2700000" scaled="1"/>
            <a:tileRect/>
          </a:gra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http://peschanrn.donland.ru/Data/Sites/30/media/foto/novosti/2015/0515/080515_Katjuscha_1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24671"/>
            <a:ext cx="5657974" cy="3988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971600" y="4534730"/>
            <a:ext cx="7344816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Слава победителей будет жить в веках, а установленные мемориалы напоминать всем о Великой Победе, великих людях и великой стране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491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362595" y="3573016"/>
            <a:ext cx="6251549" cy="1032355"/>
          </a:xfrm>
          <a:prstGeom prst="roundRect">
            <a:avLst/>
          </a:prstGeom>
          <a:solidFill>
            <a:srgbClr val="FDF669"/>
          </a:solidFill>
          <a:ln>
            <a:solidFill>
              <a:srgbClr val="FFFF9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3366" y="1919774"/>
            <a:ext cx="8617716" cy="129614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57150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-48135" y="2152347"/>
            <a:ext cx="90730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i="1" dirty="0">
                <a:solidFill>
                  <a:srgbClr val="FDF669"/>
                </a:solidFill>
                <a:latin typeface="StudioScriptCTT" pitchFamily="2" charset="0"/>
              </a:rPr>
              <a:t>Песчанокопское сельское поселение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56509" y="3735250"/>
            <a:ext cx="44637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ПСОШ № 2</a:t>
            </a:r>
            <a:endParaRPr lang="ru-RU" sz="40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332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7504" y="596792"/>
            <a:ext cx="8928992" cy="5976664"/>
          </a:xfrm>
          <a:prstGeom prst="roundRect">
            <a:avLst/>
          </a:prstGeom>
          <a:gradFill flip="none" rotWithShape="1">
            <a:gsLst>
              <a:gs pos="14000">
                <a:schemeClr val="accent5">
                  <a:lumMod val="75000"/>
                </a:schemeClr>
              </a:gs>
              <a:gs pos="44000">
                <a:schemeClr val="accent1">
                  <a:tint val="44500"/>
                  <a:satMod val="160000"/>
                </a:schemeClr>
              </a:gs>
              <a:gs pos="53000">
                <a:srgbClr val="C8D5E0"/>
              </a:gs>
              <a:gs pos="64000">
                <a:srgbClr val="E0E4AB"/>
              </a:gs>
              <a:gs pos="82000">
                <a:srgbClr val="FDF669"/>
              </a:gs>
            </a:gsLst>
            <a:lin ang="2700000" scaled="1"/>
            <a:tileRect/>
          </a:gra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836712"/>
            <a:ext cx="80648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«КАТЮША»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символ обороны Песчанокопского и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Развиленского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районов, боевая установка Гвардейских минометных частей Подвижной опергруппы под командованием Гвардии полковника Алексея Ивановича Нестеренко. Установлена в память о тяжелых оборонительных боях советской армии с немецко-фашистскими захватчиками </a:t>
            </a:r>
          </a:p>
          <a:p>
            <a:pPr lvl="0"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30 июля по 2 августа 1942 года.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Гвардейские минометные дивизионы, входящие в Подвижную опергруппу в разное время держали оборону села.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357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DSCN1278 (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58" t="24802" r="20968" b="25300"/>
          <a:stretch/>
        </p:blipFill>
        <p:spPr bwMode="auto">
          <a:xfrm>
            <a:off x="0" y="693174"/>
            <a:ext cx="9144000" cy="588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459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267744" y="332656"/>
            <a:ext cx="6624737" cy="6048672"/>
          </a:xfrm>
          <a:prstGeom prst="roundRect">
            <a:avLst/>
          </a:prstGeom>
          <a:gradFill flip="none" rotWithShape="1">
            <a:gsLst>
              <a:gs pos="14000">
                <a:schemeClr val="accent5">
                  <a:lumMod val="75000"/>
                </a:schemeClr>
              </a:gs>
              <a:gs pos="44000">
                <a:schemeClr val="accent1">
                  <a:tint val="44500"/>
                  <a:satMod val="160000"/>
                </a:schemeClr>
              </a:gs>
              <a:gs pos="53000">
                <a:srgbClr val="C8D5E0"/>
              </a:gs>
              <a:gs pos="64000">
                <a:srgbClr val="E0E4AB"/>
              </a:gs>
              <a:gs pos="82000">
                <a:srgbClr val="FDF669"/>
              </a:gs>
            </a:gsLst>
            <a:lin ang="2700000" scaled="1"/>
            <a:tileRect/>
          </a:gra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067944" y="908720"/>
            <a:ext cx="4572000" cy="4673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Алексей Иванович Нестеренко.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Командующий Гвардейскими минометными частями – «Катюшами», создатель Подвижной группы. Герой обороны Песчанокопского района 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auth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87" y="929069"/>
            <a:ext cx="3692226" cy="486077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65034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07504" y="404664"/>
            <a:ext cx="8928992" cy="5976664"/>
          </a:xfrm>
          <a:prstGeom prst="roundRect">
            <a:avLst/>
          </a:prstGeom>
          <a:gradFill flip="none" rotWithShape="1">
            <a:gsLst>
              <a:gs pos="14000">
                <a:schemeClr val="accent5">
                  <a:lumMod val="75000"/>
                </a:schemeClr>
              </a:gs>
              <a:gs pos="44000">
                <a:schemeClr val="accent1">
                  <a:tint val="44500"/>
                  <a:satMod val="160000"/>
                </a:schemeClr>
              </a:gs>
              <a:gs pos="53000">
                <a:srgbClr val="C8D5E0"/>
              </a:gs>
              <a:gs pos="64000">
                <a:srgbClr val="E0E4AB"/>
              </a:gs>
              <a:gs pos="82000">
                <a:srgbClr val="FDF669"/>
              </a:gs>
            </a:gsLst>
            <a:lin ang="2700000" scaled="1"/>
            <a:tileRect/>
          </a:gra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70544" y="908720"/>
            <a:ext cx="8136904" cy="4688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период тяжелых оборонительных боев войск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Северо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Кавказского фронта Подвижная группа выполнила возложенную на нее задачу, оказав решительное противодействие моторизованным и танковым колоннам противника. 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Вышедшие в Задонские степи фашистские танковые корпуса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останавить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было практически некому и нечем. Отсутствие боеприпасов и горючего, резервов и связи сводило к нулю боеготовность частей Южного и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Северо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– Кавказского фронтов. В этой тяжелой ситуации взял инициативу на себя полковник Нестеренко, предложив командованию фронтом, создать Подвижную опергруппу на основе Гвардейских минометных частей («Катюш»). 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483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07504" y="188640"/>
            <a:ext cx="8928992" cy="6336704"/>
          </a:xfrm>
          <a:prstGeom prst="roundRect">
            <a:avLst/>
          </a:prstGeom>
          <a:gradFill flip="none" rotWithShape="1">
            <a:gsLst>
              <a:gs pos="14000">
                <a:schemeClr val="accent5">
                  <a:lumMod val="75000"/>
                </a:schemeClr>
              </a:gs>
              <a:gs pos="44000">
                <a:schemeClr val="accent1">
                  <a:tint val="44500"/>
                  <a:satMod val="160000"/>
                </a:schemeClr>
              </a:gs>
              <a:gs pos="53000">
                <a:srgbClr val="C8D5E0"/>
              </a:gs>
              <a:gs pos="64000">
                <a:srgbClr val="E0E4AB"/>
              </a:gs>
              <a:gs pos="82000">
                <a:srgbClr val="FDF669"/>
              </a:gs>
            </a:gsLst>
            <a:lin ang="2700000" scaled="1"/>
            <a:tileRect/>
          </a:gra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3782" y="476672"/>
            <a:ext cx="8424936" cy="5676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Придав своим дивизионам по роте мотопехоты, противотанковой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артбатарее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и зенитной батарее. Кроме того ему в подчинение из резерва фронта генерал Малиновский передает еще два пехотных полка 176 стрелковой дивизии, посаженой на автомобили. Алексей Иванович в тяжелейших условиях смог организовать вывоз более десяти тысяч снарядов к минометным установкам. Боеприпасы вывозили по Дону, затем по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Манычу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. Выгрузили у х. Степной Курган, затем автотранспортом переправили в г. Сальск. Оттуда склад перевезли в с. Жуковское Песчанокопского района. Именно достаточное количество боеприпасов и беспримерный героизм Гвардейцев- минометчиков, позволил Подвижной группе  в голой степи останавливать немецкие танковые и моторизованные колонны, выбивая и выжигая технику, уничтожая солдат Вермахта.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1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7504" y="1268760"/>
            <a:ext cx="8928992" cy="5472608"/>
          </a:xfrm>
          <a:prstGeom prst="roundRect">
            <a:avLst/>
          </a:prstGeom>
          <a:gradFill flip="none" rotWithShape="1">
            <a:gsLst>
              <a:gs pos="14000">
                <a:schemeClr val="accent5">
                  <a:lumMod val="75000"/>
                </a:schemeClr>
              </a:gs>
              <a:gs pos="44000">
                <a:schemeClr val="accent1">
                  <a:tint val="44500"/>
                  <a:satMod val="160000"/>
                </a:schemeClr>
              </a:gs>
              <a:gs pos="53000">
                <a:srgbClr val="C8D5E0"/>
              </a:gs>
              <a:gs pos="64000">
                <a:srgbClr val="E0E4AB"/>
              </a:gs>
              <a:gs pos="82000">
                <a:srgbClr val="FDF669"/>
              </a:gs>
            </a:gsLst>
            <a:lin ang="2700000" scaled="1"/>
            <a:tileRect/>
          </a:gra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Катюш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263" y="8191"/>
            <a:ext cx="5185473" cy="29661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683568" y="3154799"/>
            <a:ext cx="81541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Группа полковника Нестеренко  в ночь на 31 июля 1942 года в районе Целины вела бой с прорвавшимися передовыми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мотомехчастями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противника , сдерживая его и на какое-то время не позволяя ему замкнуть кольцо окружения вокруг 12-й и 37 –й армий. Расчеты «Катюш» сражались у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Поливянки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и Красной Поляны.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31 июля около 15 часов  Песчанокопское было занято немцами. По сводкам 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Совинформбюро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, войска Северо-Кавказского фронта в тот же день продолжали вести тяжелые оборонительные бои с танками и моточастями противника в районах Пролетарской, Сальска, Песчанокопского.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410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7504" y="1268760"/>
            <a:ext cx="8928992" cy="5472608"/>
          </a:xfrm>
          <a:prstGeom prst="roundRect">
            <a:avLst/>
          </a:prstGeom>
          <a:gradFill flip="none" rotWithShape="1">
            <a:gsLst>
              <a:gs pos="14000">
                <a:schemeClr val="accent5">
                  <a:lumMod val="75000"/>
                </a:schemeClr>
              </a:gs>
              <a:gs pos="44000">
                <a:schemeClr val="accent1">
                  <a:tint val="44500"/>
                  <a:satMod val="160000"/>
                </a:schemeClr>
              </a:gs>
              <a:gs pos="53000">
                <a:srgbClr val="C8D5E0"/>
              </a:gs>
              <a:gs pos="64000">
                <a:srgbClr val="E0E4AB"/>
              </a:gs>
              <a:gs pos="82000">
                <a:srgbClr val="FDF669"/>
              </a:gs>
            </a:gsLst>
            <a:lin ang="2700000" scaled="1"/>
            <a:tileRect/>
          </a:gra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21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4" y="166498"/>
            <a:ext cx="5409537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762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654051" y="3645024"/>
            <a:ext cx="7992888" cy="2726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Отважно, четко, решительно действовал дивизион моряков. Командир дивизиона капитан-лейтенант А. П. Москвин и комиссар — батальонный комиссар Е. Я. Юровский обладали какой-то удивительной интуицией. Они прекрасно чувствовали обстановку и ритм боя. Умело и дерзко действовали командиры батарей этого замечательного дивизиона Н. М.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Павлюк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Д. Н.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Бериашвили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А. Ф.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Збоев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0133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578</Words>
  <Application>Microsoft Office PowerPoint</Application>
  <PresentationFormat>Экран (4:3)</PresentationFormat>
  <Paragraphs>16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</cp:revision>
  <dcterms:created xsi:type="dcterms:W3CDTF">2017-02-19T20:01:57Z</dcterms:created>
  <dcterms:modified xsi:type="dcterms:W3CDTF">2017-04-19T19:10:50Z</dcterms:modified>
</cp:coreProperties>
</file>